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83" r:id="rId2"/>
    <p:sldId id="286" r:id="rId3"/>
    <p:sldId id="287" r:id="rId4"/>
    <p:sldId id="285" r:id="rId5"/>
    <p:sldId id="273" r:id="rId6"/>
    <p:sldId id="275" r:id="rId7"/>
    <p:sldId id="276" r:id="rId8"/>
    <p:sldId id="278" r:id="rId9"/>
    <p:sldId id="279" r:id="rId10"/>
    <p:sldId id="280" r:id="rId11"/>
    <p:sldId id="288" r:id="rId12"/>
    <p:sldId id="281" r:id="rId13"/>
    <p:sldId id="257" r:id="rId14"/>
    <p:sldId id="258" r:id="rId15"/>
    <p:sldId id="259" r:id="rId16"/>
    <p:sldId id="260" r:id="rId17"/>
    <p:sldId id="261" r:id="rId18"/>
    <p:sldId id="284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82" r:id="rId2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054EA2-F1F8-4CD0-B310-2E0B1DC412EF}" type="datetimeFigureOut">
              <a:rPr lang="ar-IQ" smtClean="0"/>
              <a:pPr/>
              <a:t>29/03/1439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9C172C-E3C6-4581-9433-817F27588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jpeg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124744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2"/>
                </a:solidFill>
              </a:rPr>
              <a:t>Metacarpal  &amp;Phalangeal Fractures</a:t>
            </a:r>
            <a:endParaRPr lang="ar-IQ" b="1" dirty="0">
              <a:solidFill>
                <a:schemeClr val="bg2"/>
              </a:solidFill>
            </a:endParaRPr>
          </a:p>
        </p:txBody>
      </p:sp>
      <p:pic>
        <p:nvPicPr>
          <p:cNvPr id="5" name="Picture 5" descr="hand_anatomy_sketch_by_FriendlyGrudg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7"/>
            <a:ext cx="903649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499992" y="5085184"/>
            <a:ext cx="4536504" cy="151216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Alaa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Abdulhussein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Dawood</a:t>
            </a:r>
            <a:endParaRPr lang="en-US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 rtl="0"/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Assistant professor Orthopedic Surgery</a:t>
            </a:r>
          </a:p>
          <a:p>
            <a:pPr algn="ctr" rtl="0"/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Medical College ,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Basrah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4572000"/>
          </a:xfrm>
        </p:spPr>
        <p:txBody>
          <a:bodyPr/>
          <a:lstStyle/>
          <a:p>
            <a:pPr algn="l" rtl="0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1)Impacted fracture </a:t>
            </a:r>
            <a:r>
              <a:rPr lang="en-US" sz="2400" dirty="0" smtClean="0"/>
              <a:t>: Transverse fracture 6 mm distal to carpometacarpal (CMC)joint .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  <a:r>
              <a:rPr lang="en-US" sz="2400" b="1" u="sng" dirty="0" smtClean="0"/>
              <a:t>TRT :</a:t>
            </a:r>
            <a:r>
              <a:rPr lang="en-US" b="1" u="sng" dirty="0" smtClean="0"/>
              <a:t>&lt;</a:t>
            </a:r>
            <a:r>
              <a:rPr lang="en-US" dirty="0"/>
              <a:t>20-30</a:t>
            </a:r>
            <a:r>
              <a:rPr lang="en-US" baseline="30000" dirty="0"/>
              <a:t> </a:t>
            </a:r>
            <a:r>
              <a:rPr lang="en-US" baseline="30000" dirty="0" smtClean="0"/>
              <a:t>0 </a:t>
            </a:r>
            <a:r>
              <a:rPr lang="en-US" dirty="0" smtClean="0"/>
              <a:t>angulation ,apply thumb Spica for 2-3 weeks. &gt; 30</a:t>
            </a:r>
            <a:r>
              <a:rPr lang="en-US" baseline="30000" dirty="0" smtClean="0"/>
              <a:t>0</a:t>
            </a:r>
            <a:r>
              <a:rPr lang="en-US" dirty="0" smtClean="0"/>
              <a:t>angulation , do closed  reduction   &amp;thumb </a:t>
            </a:r>
            <a:r>
              <a:rPr lang="en-US" dirty="0" err="1" smtClean="0"/>
              <a:t>spica</a:t>
            </a:r>
            <a:endParaRPr lang="en-US" dirty="0" smtClean="0"/>
          </a:p>
          <a:p>
            <a:pPr algn="l">
              <a:buNone/>
            </a:pPr>
            <a:endParaRPr lang="en-US" sz="1800" dirty="0" smtClean="0"/>
          </a:p>
        </p:txBody>
      </p:sp>
      <p:pic>
        <p:nvPicPr>
          <p:cNvPr id="6" name="صورة 5" descr="images[7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193" y="3645024"/>
            <a:ext cx="2500298" cy="27146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429000"/>
            <a:ext cx="338437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2)</a:t>
            </a:r>
            <a:r>
              <a:rPr lang="en-US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Bennet’s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fracture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8805672" cy="4572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Oblique fracture </a:t>
            </a:r>
            <a:r>
              <a:rPr lang="en-US" dirty="0"/>
              <a:t>,extend </a:t>
            </a:r>
            <a:r>
              <a:rPr lang="en-US" dirty="0" smtClean="0"/>
              <a:t>into carpometacarpal</a:t>
            </a:r>
          </a:p>
          <a:p>
            <a:pPr marL="0" indent="0" algn="l">
              <a:buNone/>
            </a:pPr>
            <a:r>
              <a:rPr lang="en-US" dirty="0" smtClean="0"/>
              <a:t> joint(intra articular) &amp;</a:t>
            </a:r>
            <a:r>
              <a:rPr lang="en-US" dirty="0"/>
              <a:t> </a:t>
            </a:r>
            <a:r>
              <a:rPr lang="en-US" dirty="0" smtClean="0"/>
              <a:t> is unstable.</a:t>
            </a:r>
          </a:p>
          <a:p>
            <a:pPr marL="0" indent="0" algn="l">
              <a:buNone/>
            </a:pPr>
            <a:r>
              <a:rPr lang="en-US" sz="2800" dirty="0"/>
              <a:t>TRT :1) </a:t>
            </a:r>
            <a:r>
              <a:rPr lang="en-US" sz="2800" b="1" i="1" dirty="0"/>
              <a:t>Try</a:t>
            </a:r>
            <a:r>
              <a:rPr lang="en-US" sz="2800" dirty="0"/>
              <a:t> </a:t>
            </a:r>
            <a:r>
              <a:rPr lang="en-US" sz="2800" b="1" i="1" dirty="0"/>
              <a:t>closed reduction </a:t>
            </a:r>
            <a:r>
              <a:rPr lang="en-US" sz="2800" dirty="0"/>
              <a:t>&amp;POP cast.</a:t>
            </a:r>
          </a:p>
          <a:p>
            <a:pPr marL="0" indent="0" algn="l">
              <a:buNone/>
            </a:pPr>
            <a:r>
              <a:rPr lang="en-US" dirty="0" smtClean="0"/>
              <a:t>          2)If failed ,</a:t>
            </a:r>
            <a:r>
              <a:rPr lang="en-US" dirty="0"/>
              <a:t>d</a:t>
            </a:r>
            <a:r>
              <a:rPr lang="en-US" dirty="0" smtClean="0"/>
              <a:t>o closed reduction &amp;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 percutaneous K wire fixation, or open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reduction &amp; internal fixation by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compression screw.</a:t>
            </a:r>
            <a:endParaRPr lang="en-US" dirty="0"/>
          </a:p>
        </p:txBody>
      </p:sp>
      <p:pic>
        <p:nvPicPr>
          <p:cNvPr id="4" name="صورة 7" descr="07XWT6CAOGWYT4CA7Q67P4CAJLVW1NCAA4Z494CA3VW6VFCAU76XWCCAZRON31CAJOLF1MCAWFE3JBCA3LRTF4CA8QKFHDCA5CHDBCCA0LRDOACACVNSS4CA75O2MSCA982U3ZCAR2F7WCCA911IN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066" y="224984"/>
            <a:ext cx="1886597" cy="3116413"/>
          </a:xfrm>
          <a:prstGeom prst="rect">
            <a:avLst/>
          </a:prstGeom>
        </p:spPr>
      </p:pic>
      <p:pic>
        <p:nvPicPr>
          <p:cNvPr id="6" name="صورة 6" descr="2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3429000"/>
            <a:ext cx="2160240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3)Rolando’s  fracture </a:t>
            </a:r>
            <a:r>
              <a:rPr lang="en-US" dirty="0" smtClean="0"/>
              <a:t>:Comminuted intra-articular fracture of the base of 1</a:t>
            </a:r>
            <a:r>
              <a:rPr lang="en-US" baseline="30000" dirty="0" smtClean="0"/>
              <a:t>st</a:t>
            </a:r>
            <a:r>
              <a:rPr lang="en-US" dirty="0" smtClean="0"/>
              <a:t> metacarpal</a:t>
            </a:r>
          </a:p>
          <a:p>
            <a:pPr algn="l">
              <a:buNone/>
            </a:pPr>
            <a:r>
              <a:rPr lang="en-US" dirty="0" smtClean="0"/>
              <a:t>TRT :1)closed reduction &amp;k-wire fixation</a:t>
            </a:r>
          </a:p>
          <a:p>
            <a:pPr algn="l">
              <a:buNone/>
            </a:pPr>
            <a:r>
              <a:rPr lang="en-US" dirty="0" smtClean="0"/>
              <a:t>          2)external fixation for more sever </a:t>
            </a:r>
            <a:r>
              <a:rPr lang="en-US" dirty="0" err="1" smtClean="0"/>
              <a:t>comminution</a:t>
            </a:r>
            <a:endParaRPr lang="ar-IQ" dirty="0"/>
          </a:p>
        </p:txBody>
      </p:sp>
      <p:pic>
        <p:nvPicPr>
          <p:cNvPr id="4" name="عنصر نائب للمحتوى 3" descr="53RSPTCAB6AN23CA7Q4O15CAY1WO3XCAM20Q14CAATWXWLCAY4KSC2CA3ILX39CAQ0X96MCAEJF8GVCARYLF6TCAMOQLO6CAJWYRQCCAYMKXWBCAPHU62WCA58A2J5CA3CX5TYCA5N4LYICA5PZ50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29256" y="3429000"/>
            <a:ext cx="2728914" cy="2624141"/>
          </a:xfrm>
          <a:prstGeom prst="rect">
            <a:avLst/>
          </a:prstGeom>
        </p:spPr>
      </p:pic>
      <p:pic>
        <p:nvPicPr>
          <p:cNvPr id="5" name="صورة 4" descr="cow7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571876"/>
            <a:ext cx="2499360" cy="2402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Fracture  phalanges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Cause : Direct trauma .</a:t>
            </a:r>
          </a:p>
          <a:p>
            <a:pPr algn="l">
              <a:buNone/>
            </a:pPr>
            <a:r>
              <a:rPr lang="en-US" b="1" i="1" u="sng" dirty="0" smtClean="0"/>
              <a:t>Fracture proximal &amp; middle phalanges :</a:t>
            </a:r>
          </a:p>
          <a:p>
            <a:pPr algn="l">
              <a:buNone/>
            </a:pPr>
            <a:endParaRPr lang="en-US" b="1" i="1" u="sng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Transverse </a:t>
            </a:r>
            <a:r>
              <a:rPr lang="en-US" dirty="0" err="1" smtClean="0"/>
              <a:t>fracutre</a:t>
            </a:r>
            <a:r>
              <a:rPr lang="en-US" dirty="0" smtClean="0"/>
              <a:t> :usually angulated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Spiral fracture :rotation deformity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Comminuted fracture(</a:t>
            </a:r>
            <a:r>
              <a:rPr lang="en-US" sz="2400" dirty="0" smtClean="0"/>
              <a:t>tendon damage &amp; skin loss </a:t>
            </a:r>
            <a:r>
              <a:rPr lang="en-US" dirty="0" smtClean="0"/>
              <a:t>).</a:t>
            </a:r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Avulsion </a:t>
            </a:r>
            <a:r>
              <a:rPr lang="en-US" dirty="0" err="1" smtClean="0"/>
              <a:t>fracture:of</a:t>
            </a:r>
            <a:r>
              <a:rPr lang="en-US" dirty="0" smtClean="0"/>
              <a:t> small fragment of bone</a:t>
            </a:r>
            <a:r>
              <a:rPr lang="en-US" dirty="0"/>
              <a:t>.</a:t>
            </a:r>
            <a:endParaRPr lang="en-US" dirty="0" smtClean="0"/>
          </a:p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Intra-articular fracture :</a:t>
            </a:r>
            <a:endParaRPr lang="ar-IQ" dirty="0"/>
          </a:p>
        </p:txBody>
      </p:sp>
      <p:pic>
        <p:nvPicPr>
          <p:cNvPr id="4" name="عنصر نائب للمحتوى 3" descr="G2DD5RCA3J6JY0CAY80J2FCA31QB5RCALN446GCA0PVETXCAIIL9FUCAEDQKDYCAH2EBXWCAS03S46CAMY6FU9CAA49SK3CANDPHBBCA9JC5X7CAIKXAOHCAZDJVU8CAHN39YACA29VS3KCAZCC3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2132856"/>
            <a:ext cx="1143008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Treatment:</a:t>
            </a:r>
            <a:endParaRPr lang="ar-IQ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2071678"/>
            <a:ext cx="8503920" cy="402737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400" b="1" u="sng" dirty="0" err="1" smtClean="0"/>
              <a:t>Undisplaced</a:t>
            </a:r>
            <a:r>
              <a:rPr lang="en-US" sz="2400" b="1" u="sng" dirty="0" smtClean="0"/>
              <a:t> fracture </a:t>
            </a:r>
            <a:r>
              <a:rPr lang="en-US" sz="2400" dirty="0" smtClean="0"/>
              <a:t>: functional </a:t>
            </a:r>
            <a:r>
              <a:rPr lang="en-US" sz="2400" dirty="0" err="1" smtClean="0"/>
              <a:t>splintage</a:t>
            </a:r>
            <a:r>
              <a:rPr lang="en-US" sz="2400" dirty="0" smtClean="0"/>
              <a:t> by strapping the fractured finger to its neighbor (buddy strapping ) .</a:t>
            </a:r>
          </a:p>
          <a:p>
            <a:pPr algn="l">
              <a:buNone/>
            </a:pPr>
            <a:r>
              <a:rPr lang="en-US" sz="2400" b="1" u="sng" dirty="0" smtClean="0"/>
              <a:t>Displaced fracture </a:t>
            </a:r>
            <a:r>
              <a:rPr lang="en-US" sz="2400" dirty="0" smtClean="0"/>
              <a:t>: reduced ; correct rotation &amp; angulation . Apply dorsal splint  with MP joint in </a:t>
            </a:r>
            <a:r>
              <a:rPr lang="en-US" sz="2400" dirty="0"/>
              <a:t>80</a:t>
            </a:r>
            <a:r>
              <a:rPr lang="en-US" sz="2400" baseline="30000" dirty="0"/>
              <a:t>0</a:t>
            </a:r>
            <a:endParaRPr lang="en-US" sz="2400" dirty="0"/>
          </a:p>
          <a:p>
            <a:pPr algn="l">
              <a:buNone/>
            </a:pPr>
            <a:r>
              <a:rPr lang="en-US" sz="2400" dirty="0" smtClean="0"/>
              <a:t>flexion  &amp; IP joint in extension for 3 weeks .</a:t>
            </a:r>
          </a:p>
          <a:p>
            <a:pPr algn="l">
              <a:buNone/>
            </a:pPr>
            <a:r>
              <a:rPr lang="en-US" sz="2400" b="1" u="sng" dirty="0" smtClean="0"/>
              <a:t>Indication for  internal fixation :</a:t>
            </a:r>
          </a:p>
          <a:p>
            <a:pPr algn="l">
              <a:buNone/>
            </a:pPr>
            <a:r>
              <a:rPr lang="en-US" sz="2400" dirty="0" smtClean="0"/>
              <a:t>1) Closed reduction  cannot be achieved .</a:t>
            </a:r>
          </a:p>
          <a:p>
            <a:pPr algn="l">
              <a:buNone/>
            </a:pPr>
            <a:r>
              <a:rPr lang="en-US" sz="2400" dirty="0" smtClean="0"/>
              <a:t>2)Unstable # .</a:t>
            </a:r>
          </a:p>
          <a:p>
            <a:pPr algn="l">
              <a:buNone/>
            </a:pPr>
            <a:r>
              <a:rPr lang="en-US" sz="2400" dirty="0" smtClean="0"/>
              <a:t>3)Intra-articular #.</a:t>
            </a:r>
          </a:p>
          <a:p>
            <a:pPr algn="l">
              <a:buNone/>
            </a:pPr>
            <a:endParaRPr lang="en-US" sz="2400" dirty="0" smtClean="0"/>
          </a:p>
        </p:txBody>
      </p:sp>
      <p:pic>
        <p:nvPicPr>
          <p:cNvPr id="4" name="صورة 3" descr="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5" y="285728"/>
            <a:ext cx="2619375" cy="1743075"/>
          </a:xfrm>
          <a:prstGeom prst="rect">
            <a:avLst/>
          </a:prstGeom>
        </p:spPr>
      </p:pic>
      <p:pic>
        <p:nvPicPr>
          <p:cNvPr id="5" name="صورة 4" descr="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571480"/>
            <a:ext cx="1905000" cy="1333500"/>
          </a:xfrm>
          <a:prstGeom prst="rect">
            <a:avLst/>
          </a:prstGeom>
        </p:spPr>
      </p:pic>
      <p:pic>
        <p:nvPicPr>
          <p:cNvPr id="7" name="صورة 6" descr="7XSIJACASK1O6MCAQ0IFCQCAO69NU0CAVUNF7YCAVF2CGZCANZGIT1CA2ROPLDCAZFAYICCAJP0F4KCA8Q031FCAH9H0QICAVLHD4QCAFUG6WKCAQA6VSXCAXLB07SCAP47QOLCARRE5FICAK8I8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428604"/>
            <a:ext cx="838200" cy="1524000"/>
          </a:xfrm>
          <a:prstGeom prst="rect">
            <a:avLst/>
          </a:prstGeom>
        </p:spPr>
      </p:pic>
      <p:pic>
        <p:nvPicPr>
          <p:cNvPr id="8" name="صورة 7" descr="5PQVTUCA9USSBNCAH3YN1LCATB9A30CA9CF93NCA6724H2CA8MUGVFCAJW3FOACAT0H461CA6YXTFSCABXQPU0CAQFR6NSCAWIQWVVCADMDFQ9CARUB9N3CAJLVO66CAME61JKCA1NCJCRCAB97SA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12" y="4143380"/>
            <a:ext cx="2476500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800" b="1" i="1" u="sng" dirty="0" smtClean="0"/>
              <a:t>Fracture distal phalanx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:</a:t>
            </a:r>
          </a:p>
          <a:p>
            <a:pPr algn="l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Fracture of the tuft </a:t>
            </a:r>
            <a:r>
              <a:rPr lang="en-US" sz="2800" dirty="0" smtClean="0"/>
              <a:t>: finger tip struck by hammer, or caught by a door ,the bone shattered .</a:t>
            </a:r>
          </a:p>
          <a:p>
            <a:pPr algn="l">
              <a:buNone/>
            </a:pPr>
            <a:r>
              <a:rPr lang="en-US" sz="2800" i="1" dirty="0" smtClean="0">
                <a:solidFill>
                  <a:srgbClr val="FF0000"/>
                </a:solidFill>
              </a:rPr>
              <a:t>TRT :</a:t>
            </a:r>
            <a:r>
              <a:rPr lang="en-US" sz="2800" dirty="0" smtClean="0"/>
              <a:t> disregard the fracture , control swelling &amp; regain movement . Painful hematoma beneath finger nail should be drained .</a:t>
            </a:r>
          </a:p>
          <a:p>
            <a:pPr algn="l">
              <a:buNone/>
            </a:pPr>
            <a:endParaRPr lang="ar-IQ" sz="2800" b="1" i="1" u="sng" dirty="0"/>
          </a:p>
        </p:txBody>
      </p:sp>
      <p:pic>
        <p:nvPicPr>
          <p:cNvPr id="4" name="صورة 3" descr="images[4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603" y="3933056"/>
            <a:ext cx="1905000" cy="2509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Mallet finger injury (base ball finger) </a:t>
            </a:r>
            <a:r>
              <a:rPr lang="en-US" b="1" dirty="0" smtClean="0"/>
              <a:t>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2800" b="1" u="sng" dirty="0" smtClean="0"/>
              <a:t>Cause :</a:t>
            </a:r>
            <a:r>
              <a:rPr lang="en-US" sz="2800" dirty="0" smtClean="0"/>
              <a:t>1) rupture of extensor tendon at  or near its </a:t>
            </a:r>
          </a:p>
          <a:p>
            <a:pPr algn="l">
              <a:buNone/>
            </a:pPr>
            <a:r>
              <a:rPr lang="en-US" sz="2800" dirty="0" smtClean="0"/>
              <a:t>           insertion at terminal phalanx .</a:t>
            </a:r>
          </a:p>
          <a:p>
            <a:pPr algn="l">
              <a:buNone/>
            </a:pPr>
            <a:r>
              <a:rPr lang="en-US" sz="2800" dirty="0" smtClean="0"/>
              <a:t>           2)avulsion fracture of the base of terminal phalanx .</a:t>
            </a:r>
          </a:p>
          <a:p>
            <a:pPr algn="l">
              <a:buNone/>
            </a:pPr>
            <a:r>
              <a:rPr lang="en-US" sz="2800" b="1" u="sng" dirty="0" smtClean="0"/>
              <a:t>C/F :</a:t>
            </a:r>
            <a:r>
              <a:rPr lang="en-US" sz="2800" dirty="0" smtClean="0"/>
              <a:t> Terminal phalanx drops &amp; patient unable to </a:t>
            </a:r>
          </a:p>
          <a:p>
            <a:pPr algn="l">
              <a:buNone/>
            </a:pPr>
            <a:r>
              <a:rPr lang="en-US" sz="2800" dirty="0" smtClean="0"/>
              <a:t>        straighten it</a:t>
            </a:r>
            <a:endParaRPr lang="ar-IQ" sz="2800" dirty="0"/>
          </a:p>
        </p:txBody>
      </p:sp>
      <p:pic>
        <p:nvPicPr>
          <p:cNvPr id="4" name="Picture 5" descr="mallet5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9120"/>
            <a:ext cx="307179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صورة 4" descr="images[3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4522771"/>
            <a:ext cx="2928926" cy="1928826"/>
          </a:xfrm>
          <a:prstGeom prst="rect">
            <a:avLst/>
          </a:prstGeom>
        </p:spPr>
      </p:pic>
      <p:pic>
        <p:nvPicPr>
          <p:cNvPr id="6" name="صورة 5" descr="images[5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9670" y="4580558"/>
            <a:ext cx="250033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sz="2800" dirty="0" smtClean="0"/>
              <a:t>TRT :</a:t>
            </a:r>
          </a:p>
          <a:p>
            <a:pPr algn="l">
              <a:buNone/>
            </a:pPr>
            <a:r>
              <a:rPr lang="en-US" sz="2800" dirty="0" smtClean="0"/>
              <a:t> </a:t>
            </a:r>
          </a:p>
          <a:p>
            <a:pPr algn="l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Tendinous avulsion </a:t>
            </a:r>
            <a:r>
              <a:rPr lang="en-US" sz="2800" dirty="0" smtClean="0"/>
              <a:t>: splint DIP joint in hyperextension, using a special splint, constantly for 8 weeks , then only at night for 4 weeks .</a:t>
            </a:r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r>
              <a:rPr lang="en-US" sz="2800" b="1" i="1" dirty="0" smtClean="0">
                <a:solidFill>
                  <a:srgbClr val="FF0000"/>
                </a:solidFill>
              </a:rPr>
              <a:t>Bony avulsion </a:t>
            </a:r>
            <a:r>
              <a:rPr lang="en-US" sz="2800" dirty="0" smtClean="0"/>
              <a:t>: also splint DIP joint in hyperextension for 6 weeks . For large bony avulsion associated with subluxation of DIP joint ,fixation of the fragment with K wire or a small screw . </a:t>
            </a:r>
          </a:p>
        </p:txBody>
      </p:sp>
      <p:pic>
        <p:nvPicPr>
          <p:cNvPr id="4" name="صورة 3" descr="images[8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57166"/>
            <a:ext cx="2633666" cy="2000264"/>
          </a:xfrm>
          <a:prstGeom prst="rect">
            <a:avLst/>
          </a:prstGeom>
        </p:spPr>
      </p:pic>
      <p:pic>
        <p:nvPicPr>
          <p:cNvPr id="5" name="صورة 4" descr="WISDSTCATHQ8DWCAQ5PYW7CA010KTACAUJHCLZCATVDAJNCAX8F5XDCA9Q6U1VCALRMK5GCALZATN6CAQ736B8CA890Z6ACA8CH5IICADR4SPPCA66U9FECAP1LJ45CADGZVCTCA1QA6RACAX4VOQ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794" y="428604"/>
            <a:ext cx="3214710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5212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Dislocations   in  the   Hand</a:t>
            </a:r>
            <a:endParaRPr lang="ar-IQ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عنصر نائب للمحتوى 3" descr="KG4AS7CAV2AARZCANMZYMTCA38ZPFUCAXAE12BCA6TZOKDCA1TDR4FCA2G9C3NCA3OUGGRCADQ3VEGCA7Y2CZACAHZXB1ECA2OXHT3CAPG1HDECA7MYI2VCAH2MWV8CANU26LFCAOT7D3HCAEV12BS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7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20" y="1268760"/>
            <a:ext cx="8784976" cy="5400600"/>
          </a:xfrm>
          <a:solidFill>
            <a:srgbClr val="00B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50" y="188640"/>
            <a:ext cx="8784976" cy="1040160"/>
          </a:xfrm>
          <a:solidFill>
            <a:schemeClr val="accent3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Dislocations in the hand</a:t>
            </a:r>
            <a:endParaRPr lang="ar-IQ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800" b="1" u="sng" dirty="0" err="1" smtClean="0">
                <a:solidFill>
                  <a:srgbClr val="FF0000"/>
                </a:solidFill>
              </a:rPr>
              <a:t>Carpo</a:t>
            </a:r>
            <a:r>
              <a:rPr lang="en-US" sz="2800" b="1" u="sng" dirty="0" smtClean="0">
                <a:solidFill>
                  <a:srgbClr val="FF0000"/>
                </a:solidFill>
              </a:rPr>
              <a:t> metacarpal dislocation </a:t>
            </a:r>
            <a:r>
              <a:rPr lang="en-US" sz="2800" dirty="0" smtClean="0"/>
              <a:t>:Mostly </a:t>
            </a:r>
            <a:r>
              <a:rPr lang="en-US" sz="2800" dirty="0" smtClean="0"/>
              <a:t>in the thumb , it </a:t>
            </a:r>
          </a:p>
          <a:p>
            <a:pPr algn="l">
              <a:buNone/>
            </a:pPr>
            <a:r>
              <a:rPr lang="en-US" sz="2800" dirty="0" smtClean="0"/>
              <a:t>Resembles </a:t>
            </a:r>
            <a:r>
              <a:rPr lang="en-US" sz="2800" dirty="0" err="1" smtClean="0"/>
              <a:t>Bennetts</a:t>
            </a:r>
            <a:r>
              <a:rPr lang="en-US" sz="2800" dirty="0" smtClean="0"/>
              <a:t> fracture dislocation .</a:t>
            </a:r>
          </a:p>
          <a:p>
            <a:pPr algn="l">
              <a:buNone/>
            </a:pPr>
            <a:r>
              <a:rPr lang="en-US" sz="2800" dirty="0" smtClean="0"/>
              <a:t>TRT : closed reduction is easy , but unstable , so; fix by k wire  which is kept for 5 weeks but protective splint should worn for 8 weeks (risk of instability)</a:t>
            </a:r>
            <a:endParaRPr lang="ar-IQ" sz="2800" dirty="0"/>
          </a:p>
        </p:txBody>
      </p:sp>
      <p:pic>
        <p:nvPicPr>
          <p:cNvPr id="4" name="صورة 3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4286256"/>
            <a:ext cx="2571768" cy="2455112"/>
          </a:xfrm>
          <a:prstGeom prst="rect">
            <a:avLst/>
          </a:prstGeom>
        </p:spPr>
      </p:pic>
      <p:pic>
        <p:nvPicPr>
          <p:cNvPr id="5" name="صورة 4" descr="FWRU0ZCACPSH8GCA21QX8XCAWMNAP4CASXL98NCAUWRVU7CAW4A850CAFNJ973CAWA64C2CAU4FM71CA6II8ELCAEAUU1NCA219WCVCAMH6NK0CA0H57NYCAWGXZM5CA3PCA2BCA5XPGK3CAG3O9U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357694"/>
            <a:ext cx="2428892" cy="2383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Metacarpal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036496" cy="4572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Caused by blow, fall , or longitudinal force (boxers </a:t>
            </a:r>
            <a:r>
              <a:rPr lang="en-US" dirty="0" smtClean="0"/>
              <a:t>punch).</a:t>
            </a: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617489"/>
            <a:ext cx="6116082" cy="299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2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104016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Metacarpo-phalageal dislocation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800" dirty="0" smtClean="0"/>
              <a:t>Usually the thumb , sometimes the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finger.</a:t>
            </a:r>
          </a:p>
          <a:p>
            <a:pPr algn="l">
              <a:buNone/>
            </a:pPr>
            <a:r>
              <a:rPr lang="en-US" sz="2800" dirty="0" smtClean="0"/>
              <a:t>The finger is suddenly forced  into hyper extension .</a:t>
            </a:r>
          </a:p>
          <a:p>
            <a:pPr algn="l">
              <a:buNone/>
            </a:pPr>
            <a:r>
              <a:rPr lang="en-US" sz="2800" dirty="0" smtClean="0"/>
              <a:t>TRT: trial of closed reduction (usually difficult to reduce). If failed then open reduction through dorsal approach .  </a:t>
            </a:r>
            <a:endParaRPr lang="ar-IQ" sz="2800" dirty="0"/>
          </a:p>
        </p:txBody>
      </p:sp>
      <p:pic>
        <p:nvPicPr>
          <p:cNvPr id="4" name="صورة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714752"/>
            <a:ext cx="3714776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Interphalangeal dislocation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Distal interphalangeal dislocation is rare .</a:t>
            </a:r>
          </a:p>
          <a:p>
            <a:pPr algn="l">
              <a:buNone/>
            </a:pPr>
            <a:r>
              <a:rPr lang="en-US" dirty="0" smtClean="0"/>
              <a:t>Proximal interphalangeal dislocation is more common</a:t>
            </a:r>
          </a:p>
          <a:p>
            <a:pPr algn="l">
              <a:buNone/>
            </a:pPr>
            <a:r>
              <a:rPr lang="en-US" dirty="0" smtClean="0"/>
              <a:t>Mechanism : hyperextension force 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b="1" u="sng" dirty="0" smtClean="0"/>
              <a:t>TRT :</a:t>
            </a:r>
          </a:p>
          <a:p>
            <a:pPr algn="l">
              <a:buNone/>
            </a:pPr>
            <a:r>
              <a:rPr lang="en-US" dirty="0" smtClean="0"/>
              <a:t>       * closed reduction (easily done ) , strapping the finger to its neighbor for few days .</a:t>
            </a:r>
          </a:p>
          <a:p>
            <a:pPr algn="l">
              <a:buNone/>
            </a:pPr>
            <a:r>
              <a:rPr lang="en-US" dirty="0" smtClean="0"/>
              <a:t>      * If there is # fragment which is big &amp;associated with dislocation , open reduction of the fragment &amp;  fixation by small screw or k-wire  </a:t>
            </a:r>
          </a:p>
          <a:p>
            <a:pPr algn="l">
              <a:buNone/>
            </a:pPr>
            <a:endParaRPr lang="ar-IQ" dirty="0"/>
          </a:p>
        </p:txBody>
      </p:sp>
      <p:pic>
        <p:nvPicPr>
          <p:cNvPr id="4" name="صورة 3" descr="1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214290"/>
            <a:ext cx="2547704" cy="1643074"/>
          </a:xfrm>
          <a:prstGeom prst="rect">
            <a:avLst/>
          </a:prstGeom>
        </p:spPr>
      </p:pic>
      <p:pic>
        <p:nvPicPr>
          <p:cNvPr id="5" name="صورة 4" descr="33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357430"/>
            <a:ext cx="1571636" cy="1714512"/>
          </a:xfrm>
          <a:prstGeom prst="rect">
            <a:avLst/>
          </a:prstGeom>
        </p:spPr>
      </p:pic>
      <p:pic>
        <p:nvPicPr>
          <p:cNvPr id="6" name="صورة 5" descr="11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2285992"/>
            <a:ext cx="1500198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bg1"/>
                </a:solidFill>
              </a:rPr>
              <a:t>Open  hand  injuries </a:t>
            </a:r>
            <a:endParaRPr lang="ar-IQ" sz="4000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 Very common .</a:t>
            </a:r>
          </a:p>
          <a:p>
            <a:pPr algn="l">
              <a:buNone/>
            </a:pPr>
            <a:r>
              <a:rPr lang="en-US" dirty="0" smtClean="0"/>
              <a:t>Types :</a:t>
            </a:r>
          </a:p>
          <a:p>
            <a:pPr algn="l">
              <a:buNone/>
            </a:pPr>
            <a:r>
              <a:rPr lang="en-US" dirty="0" smtClean="0"/>
              <a:t>         1) Tidy or clean cuts</a:t>
            </a:r>
          </a:p>
          <a:p>
            <a:pPr algn="l">
              <a:buNone/>
            </a:pPr>
            <a:r>
              <a:rPr lang="en-US" dirty="0" smtClean="0"/>
              <a:t>         2)Laceration</a:t>
            </a:r>
          </a:p>
          <a:p>
            <a:pPr algn="l">
              <a:buNone/>
            </a:pPr>
            <a:r>
              <a:rPr lang="en-US" dirty="0" smtClean="0"/>
              <a:t>         3) Crushing or injection injuries</a:t>
            </a:r>
          </a:p>
          <a:p>
            <a:pPr algn="l">
              <a:buNone/>
            </a:pPr>
            <a:r>
              <a:rPr lang="en-US" dirty="0" smtClean="0"/>
              <a:t>         4)Burns &amp;finger bulb defects</a:t>
            </a:r>
            <a:endParaRPr lang="ar-IQ" dirty="0"/>
          </a:p>
        </p:txBody>
      </p:sp>
      <p:pic>
        <p:nvPicPr>
          <p:cNvPr id="4" name="صورة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714356"/>
            <a:ext cx="2214578" cy="3071834"/>
          </a:xfrm>
          <a:prstGeom prst="rect">
            <a:avLst/>
          </a:prstGeom>
        </p:spPr>
      </p:pic>
      <p:pic>
        <p:nvPicPr>
          <p:cNvPr id="5" name="صورة 4" descr="55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285860"/>
            <a:ext cx="2166752" cy="1857388"/>
          </a:xfrm>
          <a:prstGeom prst="rect">
            <a:avLst/>
          </a:prstGeom>
        </p:spPr>
      </p:pic>
      <p:pic>
        <p:nvPicPr>
          <p:cNvPr id="6" name="صورة 5" descr="77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4214818"/>
            <a:ext cx="2428892" cy="2143140"/>
          </a:xfrm>
          <a:prstGeom prst="rect">
            <a:avLst/>
          </a:prstGeom>
        </p:spPr>
      </p:pic>
      <p:pic>
        <p:nvPicPr>
          <p:cNvPr id="8" name="صورة 7" descr="2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9" y="4500570"/>
            <a:ext cx="2143140" cy="1847850"/>
          </a:xfrm>
          <a:prstGeom prst="rect">
            <a:avLst/>
          </a:prstGeom>
        </p:spPr>
      </p:pic>
      <p:pic>
        <p:nvPicPr>
          <p:cNvPr id="9" name="صورة 8" descr="88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3174" y="4500570"/>
            <a:ext cx="3314380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sz="2800" b="1" i="1" u="sng" dirty="0" smtClean="0"/>
              <a:t>Clinical assessment :</a:t>
            </a:r>
          </a:p>
          <a:p>
            <a:pPr marL="514350" indent="-51435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Mechanism :</a:t>
            </a:r>
            <a:r>
              <a:rPr lang="en-US" dirty="0" smtClean="0"/>
              <a:t>  instrument; Sharp or blunt ?? Clean or </a:t>
            </a:r>
          </a:p>
          <a:p>
            <a:pPr marL="514350" indent="-514350" algn="l">
              <a:buNone/>
            </a:pPr>
            <a:r>
              <a:rPr lang="en-US" dirty="0" smtClean="0"/>
              <a:t>                        dirty?? Severity ?</a:t>
            </a:r>
          </a:p>
          <a:p>
            <a:pPr marL="514350" indent="-51435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Position of the fingers: </a:t>
            </a:r>
            <a:r>
              <a:rPr lang="en-US" dirty="0" smtClean="0"/>
              <a:t>(flexed or extended??)at injury.</a:t>
            </a:r>
          </a:p>
          <a:p>
            <a:pPr marL="514350" indent="-51435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Timing :</a:t>
            </a:r>
          </a:p>
          <a:p>
            <a:pPr marL="514350" indent="-51435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Age : </a:t>
            </a:r>
            <a:r>
              <a:rPr lang="en-US" dirty="0" smtClean="0"/>
              <a:t>of the patient</a:t>
            </a:r>
          </a:p>
          <a:p>
            <a:pPr marL="514350" indent="-51435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Occupation :</a:t>
            </a:r>
          </a:p>
          <a:p>
            <a:pPr marL="514350" indent="-51435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Dominancy :</a:t>
            </a:r>
            <a:r>
              <a:rPr lang="en-US" dirty="0" smtClean="0"/>
              <a:t> right  or left handed</a:t>
            </a:r>
          </a:p>
          <a:p>
            <a:pPr marL="514350" indent="-514350" algn="l">
              <a:buNone/>
            </a:pPr>
            <a:endParaRPr lang="en-US" dirty="0" smtClean="0"/>
          </a:p>
          <a:p>
            <a:pPr marL="514350" indent="-514350" algn="l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320375"/>
            <a:ext cx="8836152" cy="758952"/>
          </a:xfrm>
          <a:solidFill>
            <a:schemeClr val="accent3"/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examination</a:t>
            </a:r>
            <a:endParaRPr lang="ar-IQ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2143116"/>
            <a:ext cx="8503920" cy="4429156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Skin : </a:t>
            </a:r>
            <a:r>
              <a:rPr lang="en-US" dirty="0" smtClean="0"/>
              <a:t>assess the degree of skin damage </a:t>
            </a:r>
          </a:p>
          <a:p>
            <a:pPr algn="l">
              <a:buNone/>
            </a:pPr>
            <a:r>
              <a:rPr lang="en-US" dirty="0" smtClean="0"/>
              <a:t>    small wounds ,be  alert!!, possibility of misdiagnosis</a:t>
            </a:r>
          </a:p>
          <a:p>
            <a:pPr algn="l">
              <a:buNone/>
            </a:pPr>
            <a:r>
              <a:rPr lang="ar-IQ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Circulation</a:t>
            </a:r>
            <a:r>
              <a:rPr lang="en-US" dirty="0" smtClean="0"/>
              <a:t> : careful evaluation of the state  of hand </a:t>
            </a:r>
          </a:p>
          <a:p>
            <a:pPr algn="l">
              <a:buNone/>
            </a:pPr>
            <a:r>
              <a:rPr lang="en-US" dirty="0" smtClean="0"/>
              <a:t>                    circulation, Perform  (Allen test) 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Nerve examination </a:t>
            </a:r>
            <a:r>
              <a:rPr lang="en-US" dirty="0" smtClean="0"/>
              <a:t>: assess function of the peripheral nerves.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Tendon</a:t>
            </a:r>
            <a:r>
              <a:rPr lang="en-US" dirty="0" smtClean="0"/>
              <a:t>:  assess the function of extensor tendons&amp; </a:t>
            </a:r>
          </a:p>
          <a:p>
            <a:pPr algn="l">
              <a:buNone/>
            </a:pPr>
            <a:r>
              <a:rPr lang="en-US" dirty="0" smtClean="0"/>
              <a:t>            long flexor tendons 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Bones</a:t>
            </a:r>
            <a:r>
              <a:rPr lang="en-US" dirty="0" smtClean="0"/>
              <a:t> : any fractures </a:t>
            </a:r>
            <a:endParaRPr lang="ar-IQ" dirty="0"/>
          </a:p>
        </p:txBody>
      </p:sp>
      <p:pic>
        <p:nvPicPr>
          <p:cNvPr id="4" name="صورة 3" descr="88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1415" y="0"/>
            <a:ext cx="4714876" cy="2214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X-ray : AP , lateral &amp; oblique view.</a:t>
            </a:r>
          </a:p>
          <a:p>
            <a:pPr algn="l">
              <a:buNone/>
            </a:pPr>
            <a:r>
              <a:rPr lang="en-US" u="sng" dirty="0" smtClean="0"/>
              <a:t>PRIMARY   TREATMENT :</a:t>
            </a:r>
          </a:p>
          <a:p>
            <a:pPr algn="l">
              <a:buNone/>
            </a:pPr>
            <a:r>
              <a:rPr lang="en-US" b="1" i="1" dirty="0" smtClean="0"/>
              <a:t>Preoperative care 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 smtClean="0"/>
              <a:t>Treatment of pain &amp; shock</a:t>
            </a:r>
          </a:p>
          <a:p>
            <a:pPr algn="l">
              <a:buNone/>
            </a:pPr>
            <a:r>
              <a:rPr lang="en-US" dirty="0" smtClean="0"/>
              <a:t>Wound rinsed  with plenty of normal saline</a:t>
            </a:r>
          </a:p>
          <a:p>
            <a:pPr algn="l">
              <a:buNone/>
            </a:pPr>
            <a:r>
              <a:rPr lang="en-US" dirty="0" smtClean="0"/>
              <a:t>Antibiotics</a:t>
            </a:r>
          </a:p>
          <a:p>
            <a:pPr algn="l">
              <a:buNone/>
            </a:pPr>
            <a:r>
              <a:rPr lang="en-US" dirty="0" smtClean="0"/>
              <a:t>Anti tetanus &amp;Anti gas gangrene prophylaxis</a:t>
            </a:r>
          </a:p>
          <a:p>
            <a:pPr algn="l">
              <a:buNone/>
            </a:pPr>
            <a:r>
              <a:rPr lang="en-US" dirty="0" smtClean="0"/>
              <a:t>Wound dressed &amp;hand splinted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503920" cy="4572000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i="1" dirty="0" smtClean="0">
                <a:solidFill>
                  <a:srgbClr val="FF0000"/>
                </a:solidFill>
              </a:rPr>
              <a:t>Wound exploration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 smtClean="0"/>
              <a:t>  Under G.A , skin debrided but here skin is very precious , original wound is enlarged (must not cross skin creases )</a:t>
            </a:r>
          </a:p>
          <a:p>
            <a:pPr algn="l">
              <a:buNone/>
            </a:pPr>
            <a:r>
              <a:rPr lang="en-US" dirty="0" smtClean="0"/>
              <a:t>Dead muscle excised, wound irrigated with saline </a:t>
            </a:r>
          </a:p>
          <a:p>
            <a:pPr algn="l">
              <a:buNone/>
            </a:pPr>
            <a:r>
              <a:rPr lang="en-US" dirty="0" smtClean="0"/>
              <a:t>Further assessment of extent of injury .</a:t>
            </a:r>
          </a:p>
          <a:p>
            <a:pPr algn="l">
              <a:buNone/>
            </a:pPr>
            <a:r>
              <a:rPr lang="en-US" i="1" dirty="0" smtClean="0">
                <a:solidFill>
                  <a:srgbClr val="FF0000"/>
                </a:solidFill>
              </a:rPr>
              <a:t>Tissue repair  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 smtClean="0"/>
              <a:t># reduced &amp; fixed by k-wire or external fixation .</a:t>
            </a:r>
          </a:p>
          <a:p>
            <a:pPr algn="l">
              <a:buNone/>
            </a:pPr>
            <a:r>
              <a:rPr lang="en-US" dirty="0" smtClean="0"/>
              <a:t>Joint ligament &amp;capsule  : repaired</a:t>
            </a:r>
          </a:p>
          <a:p>
            <a:pPr algn="l">
              <a:buNone/>
            </a:pPr>
            <a:r>
              <a:rPr lang="en-US" dirty="0" smtClean="0"/>
              <a:t>Artery&amp; vein :repaired if the hand or finger is ischemic</a:t>
            </a:r>
          </a:p>
          <a:p>
            <a:pPr algn="l">
              <a:buNone/>
            </a:pPr>
            <a:r>
              <a:rPr lang="en-US" dirty="0" smtClean="0"/>
              <a:t>Nerves: repaired  (operating microscope)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Extensor tendon :repaired </a:t>
            </a:r>
          </a:p>
          <a:p>
            <a:pPr algn="l">
              <a:buNone/>
            </a:pPr>
            <a:r>
              <a:rPr lang="en-US" dirty="0" smtClean="0"/>
              <a:t>Flexor tendon : repair is more  challenging 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i="1" dirty="0" smtClean="0">
                <a:solidFill>
                  <a:srgbClr val="FF0000"/>
                </a:solidFill>
              </a:rPr>
              <a:t>Closure </a:t>
            </a:r>
            <a:r>
              <a:rPr lang="en-US" dirty="0" smtClean="0"/>
              <a:t> :unless wound contaminated ,skin is closed by</a:t>
            </a:r>
          </a:p>
          <a:p>
            <a:pPr algn="l">
              <a:buNone/>
            </a:pPr>
            <a:r>
              <a:rPr lang="en-US" dirty="0" smtClean="0"/>
              <a:t>             direct suture without tension or, if there is skin loss ,by skin grafting or  local flaps .</a:t>
            </a:r>
          </a:p>
          <a:p>
            <a:pPr algn="l">
              <a:buNone/>
            </a:pPr>
            <a:r>
              <a:rPr lang="en-US" dirty="0" smtClean="0"/>
              <a:t>                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  You</a:t>
            </a:r>
            <a:endParaRPr lang="ar-IQ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عنصر نائب للمحتوى 3" descr="YM2P5TCAMHNPQHCAGJ9DGFCAGRL2HSCAED3X4KCAMS077ACALDCBPSCAAG14WDCA94NJ4UCAOYJWKVCAHHN4O2CA4AP4HICAT74CKKCAYG2MRCCATV63KMCAYH6V26CAA5T0N6CAXPRAD7CANGOZL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11152" y="1340768"/>
            <a:ext cx="7453336" cy="5160066"/>
          </a:xfrm>
        </p:spPr>
      </p:pic>
      <p:sp>
        <p:nvSpPr>
          <p:cNvPr id="3" name="Rectangle 2"/>
          <p:cNvSpPr/>
          <p:nvPr/>
        </p:nvSpPr>
        <p:spPr>
          <a:xfrm>
            <a:off x="251520" y="1913349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/>
              <a:t>Merci Beaucoup </a:t>
            </a:r>
            <a:endParaRPr lang="en-US" sz="28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51520" y="980727"/>
            <a:ext cx="3456384" cy="93262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4000" dirty="0" smtClean="0">
                <a:solidFill>
                  <a:schemeClr val="tx1"/>
                </a:solidFill>
              </a:rPr>
              <a:t>شــــــــــــــــــكرآ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Metacarpal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Site : base ,shaft , neck .</a:t>
            </a:r>
          </a:p>
          <a:p>
            <a:pPr marL="0" indent="0" algn="l">
              <a:buNone/>
            </a:pPr>
            <a:endParaRPr lang="en-US" dirty="0"/>
          </a:p>
        </p:txBody>
      </p:sp>
      <p:pic>
        <p:nvPicPr>
          <p:cNvPr id="4" name="Picture 4" descr="http://www.eorthopod.com/images/ContentImages/Fractures/adult_fractures/adult_hand_fx/adult_hand_fx_metacarpal_coll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47122"/>
            <a:ext cx="4824536" cy="432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صورة 5" descr="images[10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87458" y="2420888"/>
            <a:ext cx="400049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786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Metacarpal shaft </a:t>
            </a:r>
            <a:r>
              <a:rPr lang="en-US" b="1" dirty="0">
                <a:solidFill>
                  <a:srgbClr val="002060"/>
                </a:solidFill>
              </a:rPr>
              <a:t>fracture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9036496" cy="5949280"/>
          </a:xfrm>
        </p:spPr>
        <p:txBody>
          <a:bodyPr/>
          <a:lstStyle/>
          <a:p>
            <a:pPr marL="0" indent="0" algn="l">
              <a:buNone/>
            </a:pPr>
            <a:r>
              <a:rPr lang="en-US" b="1" dirty="0" smtClean="0"/>
              <a:t>Deformity :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1)</a:t>
            </a:r>
            <a:r>
              <a:rPr lang="en-US" b="1" dirty="0" smtClean="0">
                <a:solidFill>
                  <a:srgbClr val="FF0000"/>
                </a:solidFill>
              </a:rPr>
              <a:t>Angular</a:t>
            </a:r>
            <a:r>
              <a:rPr lang="en-US" dirty="0" smtClean="0"/>
              <a:t> :{transverse#} </a:t>
            </a:r>
            <a:r>
              <a:rPr lang="en-US" dirty="0"/>
              <a:t>not very marked ,doesn't </a:t>
            </a:r>
            <a:r>
              <a:rPr lang="en-US" dirty="0" smtClean="0"/>
              <a:t>interfere </a:t>
            </a:r>
            <a:r>
              <a:rPr lang="en-US" dirty="0"/>
              <a:t>much with function</a:t>
            </a:r>
            <a:r>
              <a:rPr lang="en-US" dirty="0" smtClean="0"/>
              <a:t>.</a:t>
            </a:r>
          </a:p>
          <a:p>
            <a:pPr marL="0" indent="0" algn="l">
              <a:buNone/>
            </a:pPr>
            <a:r>
              <a:rPr lang="en-US" dirty="0" smtClean="0"/>
              <a:t>2)</a:t>
            </a:r>
            <a:r>
              <a:rPr lang="en-US" b="1" dirty="0">
                <a:solidFill>
                  <a:srgbClr val="FF0000"/>
                </a:solidFill>
              </a:rPr>
              <a:t> Rotational </a:t>
            </a:r>
            <a:r>
              <a:rPr lang="en-US" dirty="0" smtClean="0"/>
              <a:t>:{spiral #}serious </a:t>
            </a:r>
            <a:r>
              <a:rPr lang="en-US" dirty="0"/>
              <a:t>,</a:t>
            </a:r>
            <a:r>
              <a:rPr lang="en-US" dirty="0" err="1"/>
              <a:t>malrotation</a:t>
            </a:r>
            <a:r>
              <a:rPr lang="en-US" dirty="0"/>
              <a:t> will result </a:t>
            </a:r>
            <a:r>
              <a:rPr lang="en-US" dirty="0" smtClean="0"/>
              <a:t>in </a:t>
            </a:r>
            <a:r>
              <a:rPr lang="en-US" dirty="0"/>
              <a:t>overlap </a:t>
            </a:r>
            <a:r>
              <a:rPr lang="en-US" dirty="0" smtClean="0"/>
              <a:t>of </a:t>
            </a:r>
            <a:r>
              <a:rPr lang="en-US" dirty="0"/>
              <a:t> fingers when patient closes the fist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 </a:t>
            </a:r>
          </a:p>
          <a:p>
            <a:pPr marL="0" indent="0" algn="l">
              <a:buNone/>
            </a:pPr>
            <a:endParaRPr lang="en-US" b="1" dirty="0" smtClean="0"/>
          </a:p>
          <a:p>
            <a:pPr marL="0" indent="0" algn="l">
              <a:buNone/>
            </a:pPr>
            <a:endParaRPr lang="en-US" b="1" dirty="0"/>
          </a:p>
        </p:txBody>
      </p:sp>
      <p:pic>
        <p:nvPicPr>
          <p:cNvPr id="6" name="صورة 8" descr="RNUXE0CA5SAGSKCAZWS7XWCATO2EDUCATJJKW5CAQI3NVQCA80CP1CCAX2RO09CAT9F17LCASE4FMVCA9Y69D3CA6OIU1KCAE4KR13CA4UIVD1CAZKFIE9CALS22T5CA5WAKLWCATVBW63CAY6IES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9632" y="3356992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376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Metacarpal shaft </a:t>
            </a:r>
            <a:r>
              <a:rPr lang="en-US" b="1" dirty="0">
                <a:solidFill>
                  <a:srgbClr val="002060"/>
                </a:solidFill>
              </a:rPr>
              <a:t>fracture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0" y="2928934"/>
            <a:ext cx="9144000" cy="392906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</a:rPr>
              <a:t>Transverse</a:t>
            </a:r>
            <a:r>
              <a:rPr lang="en-US" sz="2400" dirty="0" smtClean="0"/>
              <a:t>: caused by direct blow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400" b="1" u="sng" dirty="0" smtClean="0">
                <a:solidFill>
                  <a:srgbClr val="FF0000"/>
                </a:solidFill>
              </a:rPr>
              <a:t>Spiral</a:t>
            </a:r>
            <a:r>
              <a:rPr lang="en-US" sz="2400" dirty="0" smtClean="0"/>
              <a:t> : caused by twisting or punching force.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400" dirty="0" smtClean="0"/>
              <a:t>TRT :</a:t>
            </a:r>
            <a:r>
              <a:rPr lang="en-US" sz="2400" b="1" dirty="0" smtClean="0"/>
              <a:t>Transverse #</a:t>
            </a:r>
            <a:r>
              <a:rPr lang="en-US" sz="2400" dirty="0" smtClean="0"/>
              <a:t>:</a:t>
            </a:r>
            <a:r>
              <a:rPr lang="en-US" sz="2400" i="1" u="sng" dirty="0" smtClean="0">
                <a:solidFill>
                  <a:srgbClr val="C00000"/>
                </a:solidFill>
              </a:rPr>
              <a:t>1) slight displacement </a:t>
            </a:r>
            <a:r>
              <a:rPr lang="en-US" sz="2400" dirty="0" smtClean="0"/>
              <a:t>;just crepe bandage 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400" i="1" u="sng" dirty="0" smtClean="0">
                <a:solidFill>
                  <a:srgbClr val="C00000"/>
                </a:solidFill>
              </a:rPr>
              <a:t>2)Considerable displacement :</a:t>
            </a:r>
            <a:r>
              <a:rPr lang="en-US" sz="2400" dirty="0" smtClean="0"/>
              <a:t>closed reduction &amp; plaster slab for 3 weeks .If reduction is unstable ,then open reduction &amp; internal fixation by plate&amp; screws ,or percutaneous k –wire across the fracture line.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400" b="1" dirty="0" smtClean="0"/>
              <a:t>Spiral #</a:t>
            </a:r>
            <a:r>
              <a:rPr lang="en-US" sz="2400" dirty="0" smtClean="0"/>
              <a:t> :liable to rotate so treated by open reduction&amp; internal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fixation</a:t>
            </a:r>
            <a:r>
              <a:rPr lang="en-US" sz="2800" dirty="0" smtClean="0"/>
              <a:t> </a:t>
            </a:r>
            <a:endParaRPr lang="ar-IQ" sz="2800" dirty="0" smtClean="0"/>
          </a:p>
          <a:p>
            <a:pPr algn="l">
              <a:buNone/>
            </a:pPr>
            <a:endParaRPr lang="ar-IQ" dirty="0"/>
          </a:p>
        </p:txBody>
      </p:sp>
      <p:pic>
        <p:nvPicPr>
          <p:cNvPr id="4" name="صورة 4" descr="images[6]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285752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صورة 7" descr="images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4208" y="908720"/>
            <a:ext cx="246697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776683" y="3861048"/>
            <a:ext cx="2160240" cy="43204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Transverse #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0" y="5805264"/>
            <a:ext cx="1475656" cy="43204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Spiral #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>
              <a:buNone/>
            </a:pPr>
            <a:endParaRPr lang="ar-IQ" dirty="0"/>
          </a:p>
        </p:txBody>
      </p:sp>
      <p:pic>
        <p:nvPicPr>
          <p:cNvPr id="5" name="صورة 4" descr="X5D56XCA0QK13RCAVM46QLCAQTRW4BCAUCC4D4CAHVMMVNCAIRM31WCAGNJTRICAVCCUWACATNMUEMCA2I00UICA31RW2QCAE2MFM5CARZV9OCCA0R3ONWCASJEK1KCAEEXN2RCALHNARXCA92IC4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صورة 5" descr="images[7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429132"/>
            <a:ext cx="1857388" cy="187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صورة 6" descr="CUSU9HCALSQ02TCA78UTZHCADV3B8MCA0KA0WTCAZNTOFDCA4XU1M9CAPI6DFQCAM1ISNBCAPCYZC1CAMGNK37CAAW02V3CAMN1QJRCAE7GRBQCA8GOA4KCATAN438CA18IEEPCADJCLGTCAVJX4N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733800"/>
            <a:ext cx="17621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صورة 6" descr="images[7]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1928802"/>
            <a:ext cx="185738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504" y="228600"/>
            <a:ext cx="8728648" cy="1040160"/>
          </a:xfrm>
          <a:solidFill>
            <a:srgbClr val="FFFF00"/>
          </a:solidFill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7030A0"/>
                </a:solidFill>
              </a:rPr>
              <a:t>Metacarpal neck (boxer #)</a:t>
            </a:r>
            <a:endParaRPr lang="ar-IQ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algn="l">
              <a:buFont typeface="Wingdings" pitchFamily="2" charset="2"/>
              <a:buNone/>
              <a:defRPr/>
            </a:pPr>
            <a:r>
              <a:rPr lang="en-US" sz="2800" dirty="0" smtClean="0"/>
              <a:t>Usually the fifth finger.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800" dirty="0" smtClean="0"/>
              <a:t>Usually local swelling with flattening of the knuckle.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800" dirty="0" smtClean="0"/>
              <a:t>X-ray :</a:t>
            </a:r>
            <a:r>
              <a:rPr lang="en-US" sz="2800" i="1" dirty="0" smtClean="0"/>
              <a:t>transverse #, </a:t>
            </a:r>
            <a:r>
              <a:rPr lang="en-US" sz="2800" dirty="0" smtClean="0"/>
              <a:t>impacted with </a:t>
            </a:r>
            <a:r>
              <a:rPr lang="en-US" sz="2800" i="1" dirty="0" err="1" smtClean="0"/>
              <a:t>volar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angulation</a:t>
            </a:r>
            <a:r>
              <a:rPr lang="en-US" sz="2800" i="1" dirty="0" smtClean="0"/>
              <a:t> </a:t>
            </a:r>
            <a:r>
              <a:rPr lang="en-US" sz="2800" dirty="0" smtClean="0"/>
              <a:t>of the distal fragment.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800" dirty="0" err="1" smtClean="0"/>
              <a:t>TRT: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middle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finger 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/>
              <a:t>no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more than </a:t>
            </a:r>
            <a:r>
              <a:rPr lang="en-US" sz="2400" dirty="0"/>
              <a:t> </a:t>
            </a:r>
            <a:r>
              <a:rPr lang="en-US" sz="3100" dirty="0" smtClean="0"/>
              <a:t>20</a:t>
            </a:r>
            <a:r>
              <a:rPr lang="en-US" sz="3100" baseline="30000" dirty="0" smtClean="0"/>
              <a:t>0 </a:t>
            </a:r>
            <a:r>
              <a:rPr lang="en-US" sz="2800" dirty="0" smtClean="0"/>
              <a:t>angulation can be accepted.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800" dirty="0" smtClean="0"/>
              <a:t>IF reduction </a:t>
            </a:r>
            <a:endParaRPr lang="en-US" sz="2800" dirty="0"/>
          </a:p>
          <a:p>
            <a:pPr algn="l">
              <a:buFont typeface="Wingdings" pitchFamily="2" charset="2"/>
              <a:buNone/>
              <a:defRPr/>
            </a:pPr>
            <a:r>
              <a:rPr lang="en-US" sz="2800" b="1" u="sng" dirty="0" err="1">
                <a:solidFill>
                  <a:srgbClr val="FF0000"/>
                </a:solidFill>
              </a:rPr>
              <a:t>Ringe</a:t>
            </a:r>
            <a:r>
              <a:rPr lang="en-US" sz="2800" b="1" u="sng" dirty="0">
                <a:solidFill>
                  <a:srgbClr val="FF0000"/>
                </a:solidFill>
              </a:rPr>
              <a:t>&amp; </a:t>
            </a:r>
            <a:r>
              <a:rPr lang="en-US" sz="2800" b="1" u="sng" dirty="0" err="1">
                <a:solidFill>
                  <a:srgbClr val="FF0000"/>
                </a:solidFill>
              </a:rPr>
              <a:t>Littile</a:t>
            </a:r>
            <a:r>
              <a:rPr lang="en-US" sz="2800" b="1" u="sng" dirty="0">
                <a:solidFill>
                  <a:srgbClr val="FF0000"/>
                </a:solidFill>
              </a:rPr>
              <a:t> finger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800" dirty="0"/>
              <a:t>*Up to </a:t>
            </a:r>
            <a:r>
              <a:rPr lang="en-US" sz="2400" dirty="0"/>
              <a:t> </a:t>
            </a:r>
            <a:r>
              <a:rPr lang="en-US" sz="3100" dirty="0"/>
              <a:t>40</a:t>
            </a:r>
            <a:r>
              <a:rPr lang="en-US" sz="3100" baseline="30000" dirty="0"/>
              <a:t>0</a:t>
            </a:r>
            <a:r>
              <a:rPr lang="en-US" sz="2400" baseline="30000" dirty="0"/>
              <a:t> </a:t>
            </a:r>
            <a:r>
              <a:rPr lang="en-US" sz="2800" dirty="0"/>
              <a:t>angulation deformity can be accepted, apply gutter plaster with </a:t>
            </a:r>
            <a:r>
              <a:rPr lang="en-US" sz="2800" dirty="0" err="1"/>
              <a:t>Mp</a:t>
            </a:r>
            <a:r>
              <a:rPr lang="en-US" sz="2800" dirty="0"/>
              <a:t> joint flexed &amp; </a:t>
            </a:r>
            <a:r>
              <a:rPr lang="en-US" sz="2800" dirty="0" err="1"/>
              <a:t>Ip</a:t>
            </a:r>
            <a:r>
              <a:rPr lang="en-US" sz="2800" dirty="0"/>
              <a:t> joints extended for 2 weeks 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800" b="1" u="sng" dirty="0">
                <a:solidFill>
                  <a:srgbClr val="FF0000"/>
                </a:solidFill>
              </a:rPr>
              <a:t>Index &amp; </a:t>
            </a:r>
            <a:r>
              <a:rPr lang="en-US" sz="2800" dirty="0" smtClean="0"/>
              <a:t>is </a:t>
            </a:r>
            <a:r>
              <a:rPr lang="en-US" sz="2800" dirty="0" smtClean="0"/>
              <a:t>needed, try closed reduction under L.A followed by immobilization in a gutter plaster .</a:t>
            </a:r>
          </a:p>
          <a:p>
            <a:pPr algn="l">
              <a:buFont typeface="Wingdings" pitchFamily="2" charset="2"/>
              <a:buNone/>
              <a:defRPr/>
            </a:pPr>
            <a:r>
              <a:rPr lang="en-US" sz="2800" i="1" u="sng" dirty="0" smtClean="0"/>
              <a:t>For unstable </a:t>
            </a:r>
            <a:r>
              <a:rPr lang="en-US" sz="2800" i="1" u="sng" dirty="0" err="1" smtClean="0"/>
              <a:t>frcactures</a:t>
            </a:r>
            <a:r>
              <a:rPr lang="en-US" sz="2800" i="1" u="sng" dirty="0" smtClean="0"/>
              <a:t>  do  open reduction &amp;internal fixation by K-wires</a:t>
            </a:r>
            <a:endParaRPr lang="ar-IQ" sz="2800" i="1" u="sng" dirty="0" smtClean="0"/>
          </a:p>
          <a:p>
            <a:pPr algn="l">
              <a:buNone/>
            </a:pPr>
            <a:endParaRPr lang="ar-IQ" dirty="0"/>
          </a:p>
        </p:txBody>
      </p:sp>
      <p:pic>
        <p:nvPicPr>
          <p:cNvPr id="4" name="عنصر نائب للمحتوى 3" descr="images[9]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500826" y="2571744"/>
            <a:ext cx="2000264" cy="928686"/>
          </a:xfrm>
          <a:prstGeom prst="rect">
            <a:avLst/>
          </a:prstGeom>
        </p:spPr>
      </p:pic>
      <p:pic>
        <p:nvPicPr>
          <p:cNvPr id="5" name="عنصر نائب للمحتوى 3" descr="images[5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00892" y="214290"/>
            <a:ext cx="1928826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Metacarpal Base Fracture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7504" y="1857364"/>
            <a:ext cx="9036496" cy="4241684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Except 1</a:t>
            </a:r>
            <a:r>
              <a:rPr lang="en-US" b="1" baseline="30000" dirty="0" smtClean="0"/>
              <a:t>st</a:t>
            </a:r>
            <a:r>
              <a:rPr lang="en-US" b="1" dirty="0" smtClean="0"/>
              <a:t> metacarpal (thumb), </a:t>
            </a:r>
            <a:r>
              <a:rPr lang="en-US" dirty="0" smtClean="0"/>
              <a:t>these are stable fractures ,treated by volar slab ,extending from the forearm to PIP joint for 3 weeks .</a:t>
            </a:r>
            <a:r>
              <a:rPr lang="en-US" i="1" u="sng" dirty="0" smtClean="0"/>
              <a:t>Just ensure that rotation is corrected</a:t>
            </a:r>
            <a:r>
              <a:rPr lang="en-US" dirty="0" smtClean="0"/>
              <a:t> .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b="1" dirty="0" smtClean="0"/>
              <a:t>Displaced intra articular # of the base of 4</a:t>
            </a:r>
            <a:r>
              <a:rPr lang="en-US" b="1" baseline="30000" dirty="0" smtClean="0"/>
              <a:t>th</a:t>
            </a:r>
            <a:r>
              <a:rPr lang="en-US" b="1" dirty="0" smtClean="0"/>
              <a:t> &amp;5</a:t>
            </a:r>
            <a:r>
              <a:rPr lang="en-US" b="1" baseline="30000" dirty="0" smtClean="0"/>
              <a:t>th</a:t>
            </a:r>
            <a:r>
              <a:rPr lang="en-US" dirty="0" smtClean="0"/>
              <a:t> </a:t>
            </a:r>
            <a:r>
              <a:rPr lang="en-US" b="1" dirty="0" smtClean="0"/>
              <a:t>Metacarpal</a:t>
            </a:r>
            <a:r>
              <a:rPr lang="en-US" dirty="0" smtClean="0"/>
              <a:t>: these are mobile joints, so joint incongruity will be painful ,so do closed reduction &amp;percutaneous k-wire or compression screw.</a:t>
            </a:r>
            <a:endParaRPr lang="ar-IQ" dirty="0" smtClean="0"/>
          </a:p>
          <a:p>
            <a:pPr algn="l">
              <a:buNone/>
            </a:pPr>
            <a:endParaRPr lang="ar-IQ" dirty="0"/>
          </a:p>
        </p:txBody>
      </p:sp>
      <p:pic>
        <p:nvPicPr>
          <p:cNvPr id="4" name="صورة 3" descr="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1"/>
            <a:ext cx="1743075" cy="17859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Fracture of thumb metacarpal base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1752" y="1071546"/>
            <a:ext cx="8503920" cy="5027502"/>
          </a:xfrm>
        </p:spPr>
        <p:txBody>
          <a:bodyPr/>
          <a:lstStyle/>
          <a:p>
            <a:pPr algn="l">
              <a:buNone/>
              <a:defRPr/>
            </a:pPr>
            <a:endParaRPr lang="ar-IQ" dirty="0" smtClean="0"/>
          </a:p>
          <a:p>
            <a:pPr algn="l">
              <a:buNone/>
              <a:defRPr/>
            </a:pPr>
            <a:endParaRPr lang="ar-IQ" dirty="0" smtClean="0"/>
          </a:p>
          <a:p>
            <a:pPr marL="571500" indent="-571500" algn="l" rtl="0"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Impacted fracture of the MTC base .</a:t>
            </a:r>
          </a:p>
          <a:p>
            <a:pPr marL="571500" indent="-571500" algn="l" rtl="0">
              <a:buFont typeface="+mj-lt"/>
              <a:buAutoNum type="arabicParenR"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 rtl="0">
              <a:buFont typeface="+mj-lt"/>
              <a:buAutoNum type="arabicParenR"/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Bennet’s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fracture dislocation of carpometacarpal joint.</a:t>
            </a:r>
          </a:p>
          <a:p>
            <a:pPr marL="514350" indent="-514350" algn="l" rtl="0">
              <a:buFont typeface="+mj-lt"/>
              <a:buAutoNum type="arabicParenR"/>
              <a:defRPr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14350" indent="-514350" algn="l" rtl="0"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Rolando’s  comminuted fracture of the base .</a:t>
            </a:r>
          </a:p>
          <a:p>
            <a:pPr algn="l">
              <a:buFont typeface="Wingdings" pitchFamily="2" charset="2"/>
              <a:buNone/>
              <a:defRPr/>
            </a:pPr>
            <a:endParaRPr lang="ar-IQ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1147</TotalTime>
  <Words>1237</Words>
  <Application>Microsoft Office PowerPoint</Application>
  <PresentationFormat>On-screen Show (4:3)</PresentationFormat>
  <Paragraphs>159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مدني</vt:lpstr>
      <vt:lpstr>Metacarpal  &amp;Phalangeal Fractures</vt:lpstr>
      <vt:lpstr>Metacarpal fracture</vt:lpstr>
      <vt:lpstr>Metacarpal fracture</vt:lpstr>
      <vt:lpstr>Metacarpal shaft fracture</vt:lpstr>
      <vt:lpstr>Metacarpal shaft fracture</vt:lpstr>
      <vt:lpstr>PowerPoint Presentation</vt:lpstr>
      <vt:lpstr>Metacarpal neck (boxer #)</vt:lpstr>
      <vt:lpstr>Metacarpal Base Fracture</vt:lpstr>
      <vt:lpstr>Fracture of thumb metacarpal base</vt:lpstr>
      <vt:lpstr>PowerPoint Presentation</vt:lpstr>
      <vt:lpstr>2)Bennet’s  fracture</vt:lpstr>
      <vt:lpstr>PowerPoint Presentation</vt:lpstr>
      <vt:lpstr>Fracture  phalanges</vt:lpstr>
      <vt:lpstr>Treatment:</vt:lpstr>
      <vt:lpstr>PowerPoint Presentation</vt:lpstr>
      <vt:lpstr>Mallet finger injury (base ball finger) :</vt:lpstr>
      <vt:lpstr>PowerPoint Presentation</vt:lpstr>
      <vt:lpstr>Dislocations   in  the   Hand</vt:lpstr>
      <vt:lpstr>Dislocations in the hand</vt:lpstr>
      <vt:lpstr>Metacarpo-phalageal dislocation</vt:lpstr>
      <vt:lpstr>Interphalangeal dislocation</vt:lpstr>
      <vt:lpstr>Open  hand  injuries </vt:lpstr>
      <vt:lpstr>PowerPoint Presentation</vt:lpstr>
      <vt:lpstr>Clinical examination</vt:lpstr>
      <vt:lpstr>PowerPoint Presentation</vt:lpstr>
      <vt:lpstr>PowerPoint Presentation</vt:lpstr>
      <vt:lpstr>PowerPoint Presentation</vt:lpstr>
      <vt:lpstr>Thank  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 phalanges</dc:title>
  <dc:creator>macintosh</dc:creator>
  <cp:lastModifiedBy>Ala'a</cp:lastModifiedBy>
  <cp:revision>55</cp:revision>
  <dcterms:created xsi:type="dcterms:W3CDTF">2011-10-05T18:25:09Z</dcterms:created>
  <dcterms:modified xsi:type="dcterms:W3CDTF">2017-12-17T17:31:32Z</dcterms:modified>
</cp:coreProperties>
</file>